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webextensions/webextension1.xml" ContentType="application/vnd.ms-office.webextension+xml"/>
  <Override PartName="/ppt/webextensions/webextension2.xml" ContentType="application/vnd.ms-office.webextension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66" r:id="rId5"/>
    <p:sldId id="270" r:id="rId6"/>
    <p:sldId id="273" r:id="rId7"/>
    <p:sldId id="274" r:id="rId8"/>
    <p:sldId id="276" r:id="rId9"/>
    <p:sldId id="27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2" autoAdjust="0"/>
    <p:restoredTop sz="94660"/>
  </p:normalViewPr>
  <p:slideViewPr>
    <p:cSldViewPr snapToGrid="0">
      <p:cViewPr varScale="1">
        <p:scale>
          <a:sx n="94" d="100"/>
          <a:sy n="94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7C83D4-7390-4E88-8A65-B33D417DF0CF}" type="doc">
      <dgm:prSet loTypeId="urn:microsoft.com/office/officeart/2005/8/layout/vList2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4D37722E-ED06-424E-90A6-F42D8149F143}">
      <dgm:prSet/>
      <dgm:spPr/>
      <dgm:t>
        <a:bodyPr/>
        <a:lstStyle/>
        <a:p>
          <a:r>
            <a:rPr lang="en-US" dirty="0"/>
            <a:t>Cancellation Code ‘A’ – Airline Causation</a:t>
          </a:r>
        </a:p>
      </dgm:t>
    </dgm:pt>
    <dgm:pt modelId="{EE8223DF-D739-483C-A5B6-C4A8D1804555}" type="parTrans" cxnId="{CF74B364-A6BC-42FA-904E-05B71A874CC9}">
      <dgm:prSet/>
      <dgm:spPr/>
      <dgm:t>
        <a:bodyPr/>
        <a:lstStyle/>
        <a:p>
          <a:endParaRPr lang="en-US"/>
        </a:p>
      </dgm:t>
    </dgm:pt>
    <dgm:pt modelId="{80214F02-C329-450C-9CC1-0B9271782BF6}" type="sibTrans" cxnId="{CF74B364-A6BC-42FA-904E-05B71A874CC9}">
      <dgm:prSet/>
      <dgm:spPr/>
      <dgm:t>
        <a:bodyPr/>
        <a:lstStyle/>
        <a:p>
          <a:endParaRPr lang="en-US"/>
        </a:p>
      </dgm:t>
    </dgm:pt>
    <dgm:pt modelId="{3C480969-70A4-4307-ADE0-97747FA7ACAD}">
      <dgm:prSet/>
      <dgm:spPr/>
      <dgm:t>
        <a:bodyPr/>
        <a:lstStyle/>
        <a:p>
          <a:r>
            <a:rPr lang="en-US"/>
            <a:t>Examples: Staffing, Check-ins/Lanes, Maintenance</a:t>
          </a:r>
        </a:p>
      </dgm:t>
    </dgm:pt>
    <dgm:pt modelId="{7B8FF9F4-8509-49EF-892E-149DA85C4213}" type="parTrans" cxnId="{520CB6F5-8A87-43F2-9CED-6DC3481EC50F}">
      <dgm:prSet/>
      <dgm:spPr/>
      <dgm:t>
        <a:bodyPr/>
        <a:lstStyle/>
        <a:p>
          <a:endParaRPr lang="en-US"/>
        </a:p>
      </dgm:t>
    </dgm:pt>
    <dgm:pt modelId="{8EAE61CE-D3DB-4EE0-8CF1-E10D7E22514D}" type="sibTrans" cxnId="{520CB6F5-8A87-43F2-9CED-6DC3481EC50F}">
      <dgm:prSet/>
      <dgm:spPr/>
      <dgm:t>
        <a:bodyPr/>
        <a:lstStyle/>
        <a:p>
          <a:endParaRPr lang="en-US"/>
        </a:p>
      </dgm:t>
    </dgm:pt>
    <dgm:pt modelId="{22DA1B7A-1611-49F0-BEDB-16CEF341110F}">
      <dgm:prSet/>
      <dgm:spPr/>
      <dgm:t>
        <a:bodyPr/>
        <a:lstStyle/>
        <a:p>
          <a:r>
            <a:rPr lang="en-US"/>
            <a:t>Cancellation Code ‘B’ – Weather</a:t>
          </a:r>
        </a:p>
      </dgm:t>
    </dgm:pt>
    <dgm:pt modelId="{7F840946-DB0D-4693-9C0A-2A312C250B07}" type="parTrans" cxnId="{318AB8E6-8A5D-4CAE-8719-2524B8B3FD25}">
      <dgm:prSet/>
      <dgm:spPr/>
      <dgm:t>
        <a:bodyPr/>
        <a:lstStyle/>
        <a:p>
          <a:endParaRPr lang="en-US"/>
        </a:p>
      </dgm:t>
    </dgm:pt>
    <dgm:pt modelId="{0CE8C1F9-9F77-4193-865D-ABFD73260ADD}" type="sibTrans" cxnId="{318AB8E6-8A5D-4CAE-8719-2524B8B3FD25}">
      <dgm:prSet/>
      <dgm:spPr/>
      <dgm:t>
        <a:bodyPr/>
        <a:lstStyle/>
        <a:p>
          <a:endParaRPr lang="en-US"/>
        </a:p>
      </dgm:t>
    </dgm:pt>
    <dgm:pt modelId="{6BD6656B-81ED-4188-8107-80405F6928F3}">
      <dgm:prSet/>
      <dgm:spPr/>
      <dgm:t>
        <a:bodyPr/>
        <a:lstStyle/>
        <a:p>
          <a:r>
            <a:rPr lang="en-US"/>
            <a:t>Examples: Snow, Thunderstorm, Tornado</a:t>
          </a:r>
        </a:p>
      </dgm:t>
    </dgm:pt>
    <dgm:pt modelId="{3D92547A-DA56-4803-92F1-8C7D910E26A3}" type="parTrans" cxnId="{80EE5F21-82B6-46BF-8A0D-14AD16B6CD44}">
      <dgm:prSet/>
      <dgm:spPr/>
      <dgm:t>
        <a:bodyPr/>
        <a:lstStyle/>
        <a:p>
          <a:endParaRPr lang="en-US"/>
        </a:p>
      </dgm:t>
    </dgm:pt>
    <dgm:pt modelId="{C9BFF68D-3FE7-4985-A5FE-16CA7C2A5D9E}" type="sibTrans" cxnId="{80EE5F21-82B6-46BF-8A0D-14AD16B6CD44}">
      <dgm:prSet/>
      <dgm:spPr/>
      <dgm:t>
        <a:bodyPr/>
        <a:lstStyle/>
        <a:p>
          <a:endParaRPr lang="en-US"/>
        </a:p>
      </dgm:t>
    </dgm:pt>
    <dgm:pt modelId="{72119204-31AB-4878-9F5D-4283D4999717}">
      <dgm:prSet/>
      <dgm:spPr/>
      <dgm:t>
        <a:bodyPr/>
        <a:lstStyle/>
        <a:p>
          <a:r>
            <a:rPr lang="en-US" dirty="0"/>
            <a:t>Cancellation Code ‘C’ – National Aviation System</a:t>
          </a:r>
        </a:p>
      </dgm:t>
    </dgm:pt>
    <dgm:pt modelId="{7284A00D-F38F-4B1C-BD05-C641E61531C4}" type="parTrans" cxnId="{A4633F0A-04B9-4EDC-A78E-AEA83399AC06}">
      <dgm:prSet/>
      <dgm:spPr/>
      <dgm:t>
        <a:bodyPr/>
        <a:lstStyle/>
        <a:p>
          <a:endParaRPr lang="en-US"/>
        </a:p>
      </dgm:t>
    </dgm:pt>
    <dgm:pt modelId="{7075851D-1C65-4E1C-82C5-0683DDB3B25B}" type="sibTrans" cxnId="{A4633F0A-04B9-4EDC-A78E-AEA83399AC06}">
      <dgm:prSet/>
      <dgm:spPr/>
      <dgm:t>
        <a:bodyPr/>
        <a:lstStyle/>
        <a:p>
          <a:endParaRPr lang="en-US"/>
        </a:p>
      </dgm:t>
    </dgm:pt>
    <dgm:pt modelId="{49DC5E76-0BA9-4E17-861A-18A836208EA0}">
      <dgm:prSet/>
      <dgm:spPr/>
      <dgm:t>
        <a:bodyPr/>
        <a:lstStyle/>
        <a:p>
          <a:r>
            <a:rPr lang="en-US"/>
            <a:t>Examples:</a:t>
          </a:r>
          <a:r>
            <a:rPr lang="en-US" b="0" i="0"/>
            <a:t>non-extreme weather conditions, airport operations, heavy traffic volume, air traffic control, </a:t>
          </a:r>
          <a:endParaRPr lang="en-US" dirty="0"/>
        </a:p>
      </dgm:t>
    </dgm:pt>
    <dgm:pt modelId="{74385D6B-ECC4-41AC-BE90-B72A3CD109BE}" type="parTrans" cxnId="{3498FC42-9357-4EDA-BE10-97B05D14B9EA}">
      <dgm:prSet/>
      <dgm:spPr/>
      <dgm:t>
        <a:bodyPr/>
        <a:lstStyle/>
        <a:p>
          <a:endParaRPr lang="en-US"/>
        </a:p>
      </dgm:t>
    </dgm:pt>
    <dgm:pt modelId="{FB4298B5-F4F2-4994-B8E6-09D1F46526A1}" type="sibTrans" cxnId="{3498FC42-9357-4EDA-BE10-97B05D14B9EA}">
      <dgm:prSet/>
      <dgm:spPr/>
      <dgm:t>
        <a:bodyPr/>
        <a:lstStyle/>
        <a:p>
          <a:endParaRPr lang="en-US"/>
        </a:p>
      </dgm:t>
    </dgm:pt>
    <dgm:pt modelId="{C1A628CC-E0C9-4152-AB2E-9D1891D01CCD}" type="pres">
      <dgm:prSet presAssocID="{907C83D4-7390-4E88-8A65-B33D417DF0CF}" presName="linear" presStyleCnt="0">
        <dgm:presLayoutVars>
          <dgm:animLvl val="lvl"/>
          <dgm:resizeHandles val="exact"/>
        </dgm:presLayoutVars>
      </dgm:prSet>
      <dgm:spPr/>
    </dgm:pt>
    <dgm:pt modelId="{A3193DD4-F5CA-49F9-8856-376873AED4F0}" type="pres">
      <dgm:prSet presAssocID="{4D37722E-ED06-424E-90A6-F42D8149F14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7F8DE8D-D795-4B7C-9C65-8B0CC2399EF7}" type="pres">
      <dgm:prSet presAssocID="{4D37722E-ED06-424E-90A6-F42D8149F143}" presName="childText" presStyleLbl="revTx" presStyleIdx="0" presStyleCnt="3">
        <dgm:presLayoutVars>
          <dgm:bulletEnabled val="1"/>
        </dgm:presLayoutVars>
      </dgm:prSet>
      <dgm:spPr/>
    </dgm:pt>
    <dgm:pt modelId="{BAE52D7E-2F81-4A41-AD48-783CE68A2700}" type="pres">
      <dgm:prSet presAssocID="{22DA1B7A-1611-49F0-BEDB-16CEF341110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DAF217F-0508-4E1E-869A-004A84F6A672}" type="pres">
      <dgm:prSet presAssocID="{22DA1B7A-1611-49F0-BEDB-16CEF341110F}" presName="childText" presStyleLbl="revTx" presStyleIdx="1" presStyleCnt="3">
        <dgm:presLayoutVars>
          <dgm:bulletEnabled val="1"/>
        </dgm:presLayoutVars>
      </dgm:prSet>
      <dgm:spPr/>
    </dgm:pt>
    <dgm:pt modelId="{6DBAF8E9-4997-46F6-915A-BEC13B21954D}" type="pres">
      <dgm:prSet presAssocID="{72119204-31AB-4878-9F5D-4283D4999717}" presName="parentText" presStyleLbl="node1" presStyleIdx="2" presStyleCnt="3" custLinFactNeighborY="1057">
        <dgm:presLayoutVars>
          <dgm:chMax val="0"/>
          <dgm:bulletEnabled val="1"/>
        </dgm:presLayoutVars>
      </dgm:prSet>
      <dgm:spPr/>
    </dgm:pt>
    <dgm:pt modelId="{4B1F6969-1470-421C-B136-57107462B522}" type="pres">
      <dgm:prSet presAssocID="{72119204-31AB-4878-9F5D-4283D4999717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A4633F0A-04B9-4EDC-A78E-AEA83399AC06}" srcId="{907C83D4-7390-4E88-8A65-B33D417DF0CF}" destId="{72119204-31AB-4878-9F5D-4283D4999717}" srcOrd="2" destOrd="0" parTransId="{7284A00D-F38F-4B1C-BD05-C641E61531C4}" sibTransId="{7075851D-1C65-4E1C-82C5-0683DDB3B25B}"/>
    <dgm:cxn modelId="{80EE5F21-82B6-46BF-8A0D-14AD16B6CD44}" srcId="{22DA1B7A-1611-49F0-BEDB-16CEF341110F}" destId="{6BD6656B-81ED-4188-8107-80405F6928F3}" srcOrd="0" destOrd="0" parTransId="{3D92547A-DA56-4803-92F1-8C7D910E26A3}" sibTransId="{C9BFF68D-3FE7-4985-A5FE-16CA7C2A5D9E}"/>
    <dgm:cxn modelId="{D4D7F827-333E-481E-A938-04ED055646F3}" type="presOf" srcId="{907C83D4-7390-4E88-8A65-B33D417DF0CF}" destId="{C1A628CC-E0C9-4152-AB2E-9D1891D01CCD}" srcOrd="0" destOrd="0" presId="urn:microsoft.com/office/officeart/2005/8/layout/vList2"/>
    <dgm:cxn modelId="{867E743A-61BF-404A-BF99-B22E839DD12E}" type="presOf" srcId="{3C480969-70A4-4307-ADE0-97747FA7ACAD}" destId="{C7F8DE8D-D795-4B7C-9C65-8B0CC2399EF7}" srcOrd="0" destOrd="0" presId="urn:microsoft.com/office/officeart/2005/8/layout/vList2"/>
    <dgm:cxn modelId="{EE31B140-957F-4A77-BE91-15228F0868BA}" type="presOf" srcId="{72119204-31AB-4878-9F5D-4283D4999717}" destId="{6DBAF8E9-4997-46F6-915A-BEC13B21954D}" srcOrd="0" destOrd="0" presId="urn:microsoft.com/office/officeart/2005/8/layout/vList2"/>
    <dgm:cxn modelId="{3498FC42-9357-4EDA-BE10-97B05D14B9EA}" srcId="{72119204-31AB-4878-9F5D-4283D4999717}" destId="{49DC5E76-0BA9-4E17-861A-18A836208EA0}" srcOrd="0" destOrd="0" parTransId="{74385D6B-ECC4-41AC-BE90-B72A3CD109BE}" sibTransId="{FB4298B5-F4F2-4994-B8E6-09D1F46526A1}"/>
    <dgm:cxn modelId="{CF74B364-A6BC-42FA-904E-05B71A874CC9}" srcId="{907C83D4-7390-4E88-8A65-B33D417DF0CF}" destId="{4D37722E-ED06-424E-90A6-F42D8149F143}" srcOrd="0" destOrd="0" parTransId="{EE8223DF-D739-483C-A5B6-C4A8D1804555}" sibTransId="{80214F02-C329-450C-9CC1-0B9271782BF6}"/>
    <dgm:cxn modelId="{9139136D-D306-43CC-A1D3-4CA9E414EC88}" type="presOf" srcId="{49DC5E76-0BA9-4E17-861A-18A836208EA0}" destId="{4B1F6969-1470-421C-B136-57107462B522}" srcOrd="0" destOrd="0" presId="urn:microsoft.com/office/officeart/2005/8/layout/vList2"/>
    <dgm:cxn modelId="{2431B070-CC37-45A1-9017-4D573BCE28EC}" type="presOf" srcId="{4D37722E-ED06-424E-90A6-F42D8149F143}" destId="{A3193DD4-F5CA-49F9-8856-376873AED4F0}" srcOrd="0" destOrd="0" presId="urn:microsoft.com/office/officeart/2005/8/layout/vList2"/>
    <dgm:cxn modelId="{6A2C56AF-738D-42EB-ADEF-901861393E92}" type="presOf" srcId="{6BD6656B-81ED-4188-8107-80405F6928F3}" destId="{DDAF217F-0508-4E1E-869A-004A84F6A672}" srcOrd="0" destOrd="0" presId="urn:microsoft.com/office/officeart/2005/8/layout/vList2"/>
    <dgm:cxn modelId="{50D67EE2-95CA-4DC1-BEAB-751F6EE7123D}" type="presOf" srcId="{22DA1B7A-1611-49F0-BEDB-16CEF341110F}" destId="{BAE52D7E-2F81-4A41-AD48-783CE68A2700}" srcOrd="0" destOrd="0" presId="urn:microsoft.com/office/officeart/2005/8/layout/vList2"/>
    <dgm:cxn modelId="{318AB8E6-8A5D-4CAE-8719-2524B8B3FD25}" srcId="{907C83D4-7390-4E88-8A65-B33D417DF0CF}" destId="{22DA1B7A-1611-49F0-BEDB-16CEF341110F}" srcOrd="1" destOrd="0" parTransId="{7F840946-DB0D-4693-9C0A-2A312C250B07}" sibTransId="{0CE8C1F9-9F77-4193-865D-ABFD73260ADD}"/>
    <dgm:cxn modelId="{520CB6F5-8A87-43F2-9CED-6DC3481EC50F}" srcId="{4D37722E-ED06-424E-90A6-F42D8149F143}" destId="{3C480969-70A4-4307-ADE0-97747FA7ACAD}" srcOrd="0" destOrd="0" parTransId="{7B8FF9F4-8509-49EF-892E-149DA85C4213}" sibTransId="{8EAE61CE-D3DB-4EE0-8CF1-E10D7E22514D}"/>
    <dgm:cxn modelId="{3AF53E53-ADB4-4F11-A271-1E7B365A8AD7}" type="presParOf" srcId="{C1A628CC-E0C9-4152-AB2E-9D1891D01CCD}" destId="{A3193DD4-F5CA-49F9-8856-376873AED4F0}" srcOrd="0" destOrd="0" presId="urn:microsoft.com/office/officeart/2005/8/layout/vList2"/>
    <dgm:cxn modelId="{04D3AF4E-9F3B-43C2-A25E-7D502E99B97F}" type="presParOf" srcId="{C1A628CC-E0C9-4152-AB2E-9D1891D01CCD}" destId="{C7F8DE8D-D795-4B7C-9C65-8B0CC2399EF7}" srcOrd="1" destOrd="0" presId="urn:microsoft.com/office/officeart/2005/8/layout/vList2"/>
    <dgm:cxn modelId="{4B57896F-BB91-46A7-BD6E-95585CE36F66}" type="presParOf" srcId="{C1A628CC-E0C9-4152-AB2E-9D1891D01CCD}" destId="{BAE52D7E-2F81-4A41-AD48-783CE68A2700}" srcOrd="2" destOrd="0" presId="urn:microsoft.com/office/officeart/2005/8/layout/vList2"/>
    <dgm:cxn modelId="{01783E94-B65D-4F59-937F-314B992AA656}" type="presParOf" srcId="{C1A628CC-E0C9-4152-AB2E-9D1891D01CCD}" destId="{DDAF217F-0508-4E1E-869A-004A84F6A672}" srcOrd="3" destOrd="0" presId="urn:microsoft.com/office/officeart/2005/8/layout/vList2"/>
    <dgm:cxn modelId="{48BB3907-6ADD-44AE-8DD2-8EE22DF7C7BE}" type="presParOf" srcId="{C1A628CC-E0C9-4152-AB2E-9D1891D01CCD}" destId="{6DBAF8E9-4997-46F6-915A-BEC13B21954D}" srcOrd="4" destOrd="0" presId="urn:microsoft.com/office/officeart/2005/8/layout/vList2"/>
    <dgm:cxn modelId="{CAD1BB81-AEAD-4052-BE65-60C0C1F5CFE6}" type="presParOf" srcId="{C1A628CC-E0C9-4152-AB2E-9D1891D01CCD}" destId="{4B1F6969-1470-421C-B136-57107462B522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7C83D4-7390-4E88-8A65-B33D417DF0CF}" type="doc">
      <dgm:prSet loTypeId="urn:microsoft.com/office/officeart/2005/8/layout/vList2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4D37722E-ED06-424E-90A6-F42D8149F143}">
      <dgm:prSet/>
      <dgm:spPr/>
      <dgm:t>
        <a:bodyPr/>
        <a:lstStyle/>
        <a:p>
          <a:r>
            <a:rPr lang="en-US" dirty="0"/>
            <a:t>Staffing, Check-ins/Lanes, Maintenance</a:t>
          </a:r>
        </a:p>
      </dgm:t>
    </dgm:pt>
    <dgm:pt modelId="{EE8223DF-D739-483C-A5B6-C4A8D1804555}" type="parTrans" cxnId="{CF74B364-A6BC-42FA-904E-05B71A874CC9}">
      <dgm:prSet/>
      <dgm:spPr/>
      <dgm:t>
        <a:bodyPr/>
        <a:lstStyle/>
        <a:p>
          <a:endParaRPr lang="en-US"/>
        </a:p>
      </dgm:t>
    </dgm:pt>
    <dgm:pt modelId="{80214F02-C329-450C-9CC1-0B9271782BF6}" type="sibTrans" cxnId="{CF74B364-A6BC-42FA-904E-05B71A874CC9}">
      <dgm:prSet/>
      <dgm:spPr/>
      <dgm:t>
        <a:bodyPr/>
        <a:lstStyle/>
        <a:p>
          <a:endParaRPr lang="en-US"/>
        </a:p>
      </dgm:t>
    </dgm:pt>
    <dgm:pt modelId="{3C480969-70A4-4307-ADE0-97747FA7ACAD}">
      <dgm:prSet/>
      <dgm:spPr/>
      <dgm:t>
        <a:bodyPr/>
        <a:lstStyle/>
        <a:p>
          <a:r>
            <a:rPr lang="en-US" dirty="0"/>
            <a:t>Examples: Staffing, Check-ins/Lanes, Maintenance</a:t>
          </a:r>
        </a:p>
      </dgm:t>
    </dgm:pt>
    <dgm:pt modelId="{7B8FF9F4-8509-49EF-892E-149DA85C4213}" type="parTrans" cxnId="{520CB6F5-8A87-43F2-9CED-6DC3481EC50F}">
      <dgm:prSet/>
      <dgm:spPr/>
      <dgm:t>
        <a:bodyPr/>
        <a:lstStyle/>
        <a:p>
          <a:endParaRPr lang="en-US"/>
        </a:p>
      </dgm:t>
    </dgm:pt>
    <dgm:pt modelId="{8EAE61CE-D3DB-4EE0-8CF1-E10D7E22514D}" type="sibTrans" cxnId="{520CB6F5-8A87-43F2-9CED-6DC3481EC50F}">
      <dgm:prSet/>
      <dgm:spPr/>
      <dgm:t>
        <a:bodyPr/>
        <a:lstStyle/>
        <a:p>
          <a:endParaRPr lang="en-US"/>
        </a:p>
      </dgm:t>
    </dgm:pt>
    <dgm:pt modelId="{22DA1B7A-1611-49F0-BEDB-16CEF341110F}">
      <dgm:prSet/>
      <dgm:spPr/>
      <dgm:t>
        <a:bodyPr/>
        <a:lstStyle/>
        <a:p>
          <a:r>
            <a:rPr lang="en-US" dirty="0"/>
            <a:t>Cancellation Code ‘B’ – Weather</a:t>
          </a:r>
        </a:p>
      </dgm:t>
    </dgm:pt>
    <dgm:pt modelId="{7F840946-DB0D-4693-9C0A-2A312C250B07}" type="parTrans" cxnId="{318AB8E6-8A5D-4CAE-8719-2524B8B3FD25}">
      <dgm:prSet/>
      <dgm:spPr/>
      <dgm:t>
        <a:bodyPr/>
        <a:lstStyle/>
        <a:p>
          <a:endParaRPr lang="en-US"/>
        </a:p>
      </dgm:t>
    </dgm:pt>
    <dgm:pt modelId="{0CE8C1F9-9F77-4193-865D-ABFD73260ADD}" type="sibTrans" cxnId="{318AB8E6-8A5D-4CAE-8719-2524B8B3FD25}">
      <dgm:prSet/>
      <dgm:spPr/>
      <dgm:t>
        <a:bodyPr/>
        <a:lstStyle/>
        <a:p>
          <a:endParaRPr lang="en-US"/>
        </a:p>
      </dgm:t>
    </dgm:pt>
    <dgm:pt modelId="{6BD6656B-81ED-4188-8107-80405F6928F3}">
      <dgm:prSet/>
      <dgm:spPr/>
      <dgm:t>
        <a:bodyPr/>
        <a:lstStyle/>
        <a:p>
          <a:r>
            <a:rPr lang="en-US"/>
            <a:t>Examples: Snow, Thunderstorm, Tornado</a:t>
          </a:r>
        </a:p>
      </dgm:t>
    </dgm:pt>
    <dgm:pt modelId="{3D92547A-DA56-4803-92F1-8C7D910E26A3}" type="parTrans" cxnId="{80EE5F21-82B6-46BF-8A0D-14AD16B6CD44}">
      <dgm:prSet/>
      <dgm:spPr/>
      <dgm:t>
        <a:bodyPr/>
        <a:lstStyle/>
        <a:p>
          <a:endParaRPr lang="en-US"/>
        </a:p>
      </dgm:t>
    </dgm:pt>
    <dgm:pt modelId="{C9BFF68D-3FE7-4985-A5FE-16CA7C2A5D9E}" type="sibTrans" cxnId="{80EE5F21-82B6-46BF-8A0D-14AD16B6CD44}">
      <dgm:prSet/>
      <dgm:spPr/>
      <dgm:t>
        <a:bodyPr/>
        <a:lstStyle/>
        <a:p>
          <a:endParaRPr lang="en-US"/>
        </a:p>
      </dgm:t>
    </dgm:pt>
    <dgm:pt modelId="{72119204-31AB-4878-9F5D-4283D4999717}">
      <dgm:prSet/>
      <dgm:spPr/>
      <dgm:t>
        <a:bodyPr/>
        <a:lstStyle/>
        <a:p>
          <a:r>
            <a:rPr lang="en-US"/>
            <a:t>Cancellation Code ‘C’ – National Security</a:t>
          </a:r>
        </a:p>
      </dgm:t>
    </dgm:pt>
    <dgm:pt modelId="{7284A00D-F38F-4B1C-BD05-C641E61531C4}" type="parTrans" cxnId="{A4633F0A-04B9-4EDC-A78E-AEA83399AC06}">
      <dgm:prSet/>
      <dgm:spPr/>
      <dgm:t>
        <a:bodyPr/>
        <a:lstStyle/>
        <a:p>
          <a:endParaRPr lang="en-US"/>
        </a:p>
      </dgm:t>
    </dgm:pt>
    <dgm:pt modelId="{7075851D-1C65-4E1C-82C5-0683DDB3B25B}" type="sibTrans" cxnId="{A4633F0A-04B9-4EDC-A78E-AEA83399AC06}">
      <dgm:prSet/>
      <dgm:spPr/>
      <dgm:t>
        <a:bodyPr/>
        <a:lstStyle/>
        <a:p>
          <a:endParaRPr lang="en-US"/>
        </a:p>
      </dgm:t>
    </dgm:pt>
    <dgm:pt modelId="{49DC5E76-0BA9-4E17-861A-18A836208EA0}">
      <dgm:prSet/>
      <dgm:spPr/>
      <dgm:t>
        <a:bodyPr/>
        <a:lstStyle/>
        <a:p>
          <a:r>
            <a:rPr lang="en-US"/>
            <a:t>Examples: Bomb Threat, Hijacking, Prisoner Transport</a:t>
          </a:r>
        </a:p>
      </dgm:t>
    </dgm:pt>
    <dgm:pt modelId="{74385D6B-ECC4-41AC-BE90-B72A3CD109BE}" type="parTrans" cxnId="{3498FC42-9357-4EDA-BE10-97B05D14B9EA}">
      <dgm:prSet/>
      <dgm:spPr/>
      <dgm:t>
        <a:bodyPr/>
        <a:lstStyle/>
        <a:p>
          <a:endParaRPr lang="en-US"/>
        </a:p>
      </dgm:t>
    </dgm:pt>
    <dgm:pt modelId="{FB4298B5-F4F2-4994-B8E6-09D1F46526A1}" type="sibTrans" cxnId="{3498FC42-9357-4EDA-BE10-97B05D14B9EA}">
      <dgm:prSet/>
      <dgm:spPr/>
      <dgm:t>
        <a:bodyPr/>
        <a:lstStyle/>
        <a:p>
          <a:endParaRPr lang="en-US"/>
        </a:p>
      </dgm:t>
    </dgm:pt>
    <dgm:pt modelId="{C1A628CC-E0C9-4152-AB2E-9D1891D01CCD}" type="pres">
      <dgm:prSet presAssocID="{907C83D4-7390-4E88-8A65-B33D417DF0CF}" presName="linear" presStyleCnt="0">
        <dgm:presLayoutVars>
          <dgm:animLvl val="lvl"/>
          <dgm:resizeHandles val="exact"/>
        </dgm:presLayoutVars>
      </dgm:prSet>
      <dgm:spPr/>
    </dgm:pt>
    <dgm:pt modelId="{A3193DD4-F5CA-49F9-8856-376873AED4F0}" type="pres">
      <dgm:prSet presAssocID="{4D37722E-ED06-424E-90A6-F42D8149F14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7F8DE8D-D795-4B7C-9C65-8B0CC2399EF7}" type="pres">
      <dgm:prSet presAssocID="{4D37722E-ED06-424E-90A6-F42D8149F143}" presName="childText" presStyleLbl="revTx" presStyleIdx="0" presStyleCnt="3">
        <dgm:presLayoutVars>
          <dgm:bulletEnabled val="1"/>
        </dgm:presLayoutVars>
      </dgm:prSet>
      <dgm:spPr/>
    </dgm:pt>
    <dgm:pt modelId="{BAE52D7E-2F81-4A41-AD48-783CE68A2700}" type="pres">
      <dgm:prSet presAssocID="{22DA1B7A-1611-49F0-BEDB-16CEF341110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DAF217F-0508-4E1E-869A-004A84F6A672}" type="pres">
      <dgm:prSet presAssocID="{22DA1B7A-1611-49F0-BEDB-16CEF341110F}" presName="childText" presStyleLbl="revTx" presStyleIdx="1" presStyleCnt="3">
        <dgm:presLayoutVars>
          <dgm:bulletEnabled val="1"/>
        </dgm:presLayoutVars>
      </dgm:prSet>
      <dgm:spPr/>
    </dgm:pt>
    <dgm:pt modelId="{6DBAF8E9-4997-46F6-915A-BEC13B21954D}" type="pres">
      <dgm:prSet presAssocID="{72119204-31AB-4878-9F5D-4283D4999717}" presName="parentText" presStyleLbl="node1" presStyleIdx="2" presStyleCnt="3" custLinFactNeighborY="1057">
        <dgm:presLayoutVars>
          <dgm:chMax val="0"/>
          <dgm:bulletEnabled val="1"/>
        </dgm:presLayoutVars>
      </dgm:prSet>
      <dgm:spPr/>
    </dgm:pt>
    <dgm:pt modelId="{4B1F6969-1470-421C-B136-57107462B522}" type="pres">
      <dgm:prSet presAssocID="{72119204-31AB-4878-9F5D-4283D4999717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A4633F0A-04B9-4EDC-A78E-AEA83399AC06}" srcId="{907C83D4-7390-4E88-8A65-B33D417DF0CF}" destId="{72119204-31AB-4878-9F5D-4283D4999717}" srcOrd="2" destOrd="0" parTransId="{7284A00D-F38F-4B1C-BD05-C641E61531C4}" sibTransId="{7075851D-1C65-4E1C-82C5-0683DDB3B25B}"/>
    <dgm:cxn modelId="{80EE5F21-82B6-46BF-8A0D-14AD16B6CD44}" srcId="{22DA1B7A-1611-49F0-BEDB-16CEF341110F}" destId="{6BD6656B-81ED-4188-8107-80405F6928F3}" srcOrd="0" destOrd="0" parTransId="{3D92547A-DA56-4803-92F1-8C7D910E26A3}" sibTransId="{C9BFF68D-3FE7-4985-A5FE-16CA7C2A5D9E}"/>
    <dgm:cxn modelId="{D4D7F827-333E-481E-A938-04ED055646F3}" type="presOf" srcId="{907C83D4-7390-4E88-8A65-B33D417DF0CF}" destId="{C1A628CC-E0C9-4152-AB2E-9D1891D01CCD}" srcOrd="0" destOrd="0" presId="urn:microsoft.com/office/officeart/2005/8/layout/vList2"/>
    <dgm:cxn modelId="{867E743A-61BF-404A-BF99-B22E839DD12E}" type="presOf" srcId="{3C480969-70A4-4307-ADE0-97747FA7ACAD}" destId="{C7F8DE8D-D795-4B7C-9C65-8B0CC2399EF7}" srcOrd="0" destOrd="0" presId="urn:microsoft.com/office/officeart/2005/8/layout/vList2"/>
    <dgm:cxn modelId="{EE31B140-957F-4A77-BE91-15228F0868BA}" type="presOf" srcId="{72119204-31AB-4878-9F5D-4283D4999717}" destId="{6DBAF8E9-4997-46F6-915A-BEC13B21954D}" srcOrd="0" destOrd="0" presId="urn:microsoft.com/office/officeart/2005/8/layout/vList2"/>
    <dgm:cxn modelId="{3498FC42-9357-4EDA-BE10-97B05D14B9EA}" srcId="{72119204-31AB-4878-9F5D-4283D4999717}" destId="{49DC5E76-0BA9-4E17-861A-18A836208EA0}" srcOrd="0" destOrd="0" parTransId="{74385D6B-ECC4-41AC-BE90-B72A3CD109BE}" sibTransId="{FB4298B5-F4F2-4994-B8E6-09D1F46526A1}"/>
    <dgm:cxn modelId="{CF74B364-A6BC-42FA-904E-05B71A874CC9}" srcId="{907C83D4-7390-4E88-8A65-B33D417DF0CF}" destId="{4D37722E-ED06-424E-90A6-F42D8149F143}" srcOrd="0" destOrd="0" parTransId="{EE8223DF-D739-483C-A5B6-C4A8D1804555}" sibTransId="{80214F02-C329-450C-9CC1-0B9271782BF6}"/>
    <dgm:cxn modelId="{9139136D-D306-43CC-A1D3-4CA9E414EC88}" type="presOf" srcId="{49DC5E76-0BA9-4E17-861A-18A836208EA0}" destId="{4B1F6969-1470-421C-B136-57107462B522}" srcOrd="0" destOrd="0" presId="urn:microsoft.com/office/officeart/2005/8/layout/vList2"/>
    <dgm:cxn modelId="{2431B070-CC37-45A1-9017-4D573BCE28EC}" type="presOf" srcId="{4D37722E-ED06-424E-90A6-F42D8149F143}" destId="{A3193DD4-F5CA-49F9-8856-376873AED4F0}" srcOrd="0" destOrd="0" presId="urn:microsoft.com/office/officeart/2005/8/layout/vList2"/>
    <dgm:cxn modelId="{6A2C56AF-738D-42EB-ADEF-901861393E92}" type="presOf" srcId="{6BD6656B-81ED-4188-8107-80405F6928F3}" destId="{DDAF217F-0508-4E1E-869A-004A84F6A672}" srcOrd="0" destOrd="0" presId="urn:microsoft.com/office/officeart/2005/8/layout/vList2"/>
    <dgm:cxn modelId="{50D67EE2-95CA-4DC1-BEAB-751F6EE7123D}" type="presOf" srcId="{22DA1B7A-1611-49F0-BEDB-16CEF341110F}" destId="{BAE52D7E-2F81-4A41-AD48-783CE68A2700}" srcOrd="0" destOrd="0" presId="urn:microsoft.com/office/officeart/2005/8/layout/vList2"/>
    <dgm:cxn modelId="{318AB8E6-8A5D-4CAE-8719-2524B8B3FD25}" srcId="{907C83D4-7390-4E88-8A65-B33D417DF0CF}" destId="{22DA1B7A-1611-49F0-BEDB-16CEF341110F}" srcOrd="1" destOrd="0" parTransId="{7F840946-DB0D-4693-9C0A-2A312C250B07}" sibTransId="{0CE8C1F9-9F77-4193-865D-ABFD73260ADD}"/>
    <dgm:cxn modelId="{520CB6F5-8A87-43F2-9CED-6DC3481EC50F}" srcId="{4D37722E-ED06-424E-90A6-F42D8149F143}" destId="{3C480969-70A4-4307-ADE0-97747FA7ACAD}" srcOrd="0" destOrd="0" parTransId="{7B8FF9F4-8509-49EF-892E-149DA85C4213}" sibTransId="{8EAE61CE-D3DB-4EE0-8CF1-E10D7E22514D}"/>
    <dgm:cxn modelId="{3AF53E53-ADB4-4F11-A271-1E7B365A8AD7}" type="presParOf" srcId="{C1A628CC-E0C9-4152-AB2E-9D1891D01CCD}" destId="{A3193DD4-F5CA-49F9-8856-376873AED4F0}" srcOrd="0" destOrd="0" presId="urn:microsoft.com/office/officeart/2005/8/layout/vList2"/>
    <dgm:cxn modelId="{04D3AF4E-9F3B-43C2-A25E-7D502E99B97F}" type="presParOf" srcId="{C1A628CC-E0C9-4152-AB2E-9D1891D01CCD}" destId="{C7F8DE8D-D795-4B7C-9C65-8B0CC2399EF7}" srcOrd="1" destOrd="0" presId="urn:microsoft.com/office/officeart/2005/8/layout/vList2"/>
    <dgm:cxn modelId="{4B57896F-BB91-46A7-BD6E-95585CE36F66}" type="presParOf" srcId="{C1A628CC-E0C9-4152-AB2E-9D1891D01CCD}" destId="{BAE52D7E-2F81-4A41-AD48-783CE68A2700}" srcOrd="2" destOrd="0" presId="urn:microsoft.com/office/officeart/2005/8/layout/vList2"/>
    <dgm:cxn modelId="{01783E94-B65D-4F59-937F-314B992AA656}" type="presParOf" srcId="{C1A628CC-E0C9-4152-AB2E-9D1891D01CCD}" destId="{DDAF217F-0508-4E1E-869A-004A84F6A672}" srcOrd="3" destOrd="0" presId="urn:microsoft.com/office/officeart/2005/8/layout/vList2"/>
    <dgm:cxn modelId="{48BB3907-6ADD-44AE-8DD2-8EE22DF7C7BE}" type="presParOf" srcId="{C1A628CC-E0C9-4152-AB2E-9D1891D01CCD}" destId="{6DBAF8E9-4997-46F6-915A-BEC13B21954D}" srcOrd="4" destOrd="0" presId="urn:microsoft.com/office/officeart/2005/8/layout/vList2"/>
    <dgm:cxn modelId="{CAD1BB81-AEAD-4052-BE65-60C0C1F5CFE6}" type="presParOf" srcId="{C1A628CC-E0C9-4152-AB2E-9D1891D01CCD}" destId="{4B1F6969-1470-421C-B136-57107462B522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193DD4-F5CA-49F9-8856-376873AED4F0}">
      <dsp:nvSpPr>
        <dsp:cNvPr id="0" name=""/>
        <dsp:cNvSpPr/>
      </dsp:nvSpPr>
      <dsp:spPr>
        <a:xfrm>
          <a:off x="0" y="195460"/>
          <a:ext cx="7698006" cy="57563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Cancellation Code ‘A’ – Airline Causation</a:t>
          </a:r>
        </a:p>
      </dsp:txBody>
      <dsp:txXfrm>
        <a:off x="28100" y="223560"/>
        <a:ext cx="7641806" cy="519439"/>
      </dsp:txXfrm>
    </dsp:sp>
    <dsp:sp modelId="{C7F8DE8D-D795-4B7C-9C65-8B0CC2399EF7}">
      <dsp:nvSpPr>
        <dsp:cNvPr id="0" name=""/>
        <dsp:cNvSpPr/>
      </dsp:nvSpPr>
      <dsp:spPr>
        <a:xfrm>
          <a:off x="0" y="771100"/>
          <a:ext cx="7698006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412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Examples: Staffing, Check-ins/Lanes, Maintenance</a:t>
          </a:r>
        </a:p>
      </dsp:txBody>
      <dsp:txXfrm>
        <a:off x="0" y="771100"/>
        <a:ext cx="7698006" cy="397440"/>
      </dsp:txXfrm>
    </dsp:sp>
    <dsp:sp modelId="{BAE52D7E-2F81-4A41-AD48-783CE68A2700}">
      <dsp:nvSpPr>
        <dsp:cNvPr id="0" name=""/>
        <dsp:cNvSpPr/>
      </dsp:nvSpPr>
      <dsp:spPr>
        <a:xfrm>
          <a:off x="0" y="1168540"/>
          <a:ext cx="7698006" cy="57563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Cancellation Code ‘B’ – Weather</a:t>
          </a:r>
        </a:p>
      </dsp:txBody>
      <dsp:txXfrm>
        <a:off x="28100" y="1196640"/>
        <a:ext cx="7641806" cy="519439"/>
      </dsp:txXfrm>
    </dsp:sp>
    <dsp:sp modelId="{DDAF217F-0508-4E1E-869A-004A84F6A672}">
      <dsp:nvSpPr>
        <dsp:cNvPr id="0" name=""/>
        <dsp:cNvSpPr/>
      </dsp:nvSpPr>
      <dsp:spPr>
        <a:xfrm>
          <a:off x="0" y="1744179"/>
          <a:ext cx="7698006" cy="39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412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Examples: Snow, Thunderstorm, Tornado</a:t>
          </a:r>
        </a:p>
      </dsp:txBody>
      <dsp:txXfrm>
        <a:off x="0" y="1744179"/>
        <a:ext cx="7698006" cy="397440"/>
      </dsp:txXfrm>
    </dsp:sp>
    <dsp:sp modelId="{6DBAF8E9-4997-46F6-915A-BEC13B21954D}">
      <dsp:nvSpPr>
        <dsp:cNvPr id="0" name=""/>
        <dsp:cNvSpPr/>
      </dsp:nvSpPr>
      <dsp:spPr>
        <a:xfrm>
          <a:off x="0" y="2147921"/>
          <a:ext cx="7698006" cy="57563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Cancellation Code ‘C’ – National Aviation System</a:t>
          </a:r>
        </a:p>
      </dsp:txBody>
      <dsp:txXfrm>
        <a:off x="28100" y="2176021"/>
        <a:ext cx="7641806" cy="519439"/>
      </dsp:txXfrm>
    </dsp:sp>
    <dsp:sp modelId="{4B1F6969-1470-421C-B136-57107462B522}">
      <dsp:nvSpPr>
        <dsp:cNvPr id="0" name=""/>
        <dsp:cNvSpPr/>
      </dsp:nvSpPr>
      <dsp:spPr>
        <a:xfrm>
          <a:off x="0" y="2717259"/>
          <a:ext cx="7698006" cy="596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412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900" kern="1200"/>
            <a:t>Examples:</a:t>
          </a:r>
          <a:r>
            <a:rPr lang="en-US" sz="1900" b="0" i="0" kern="1200"/>
            <a:t>non-extreme weather conditions, airport operations, heavy traffic volume, air traffic control, </a:t>
          </a:r>
          <a:endParaRPr lang="en-US" sz="1900" kern="1200" dirty="0"/>
        </a:p>
      </dsp:txBody>
      <dsp:txXfrm>
        <a:off x="0" y="2717259"/>
        <a:ext cx="7698006" cy="5961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193DD4-F5CA-49F9-8856-376873AED4F0}">
      <dsp:nvSpPr>
        <dsp:cNvPr id="0" name=""/>
        <dsp:cNvSpPr/>
      </dsp:nvSpPr>
      <dsp:spPr>
        <a:xfrm>
          <a:off x="0" y="51549"/>
          <a:ext cx="7698006" cy="6715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Staffing, Check-ins/Lanes, Maintenance</a:t>
          </a:r>
        </a:p>
      </dsp:txBody>
      <dsp:txXfrm>
        <a:off x="32784" y="84333"/>
        <a:ext cx="7632438" cy="606012"/>
      </dsp:txXfrm>
    </dsp:sp>
    <dsp:sp modelId="{C7F8DE8D-D795-4B7C-9C65-8B0CC2399EF7}">
      <dsp:nvSpPr>
        <dsp:cNvPr id="0" name=""/>
        <dsp:cNvSpPr/>
      </dsp:nvSpPr>
      <dsp:spPr>
        <a:xfrm>
          <a:off x="0" y="723129"/>
          <a:ext cx="7698006" cy="46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412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/>
            <a:t>Examples: Staffing, Check-ins/Lanes, Maintenance</a:t>
          </a:r>
        </a:p>
      </dsp:txBody>
      <dsp:txXfrm>
        <a:off x="0" y="723129"/>
        <a:ext cx="7698006" cy="463680"/>
      </dsp:txXfrm>
    </dsp:sp>
    <dsp:sp modelId="{BAE52D7E-2F81-4A41-AD48-783CE68A2700}">
      <dsp:nvSpPr>
        <dsp:cNvPr id="0" name=""/>
        <dsp:cNvSpPr/>
      </dsp:nvSpPr>
      <dsp:spPr>
        <a:xfrm>
          <a:off x="0" y="1186810"/>
          <a:ext cx="7698006" cy="6715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Cancellation Code ‘B’ – Weather</a:t>
          </a:r>
        </a:p>
      </dsp:txBody>
      <dsp:txXfrm>
        <a:off x="32784" y="1219594"/>
        <a:ext cx="7632438" cy="606012"/>
      </dsp:txXfrm>
    </dsp:sp>
    <dsp:sp modelId="{DDAF217F-0508-4E1E-869A-004A84F6A672}">
      <dsp:nvSpPr>
        <dsp:cNvPr id="0" name=""/>
        <dsp:cNvSpPr/>
      </dsp:nvSpPr>
      <dsp:spPr>
        <a:xfrm>
          <a:off x="0" y="1858390"/>
          <a:ext cx="7698006" cy="46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412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/>
            <a:t>Examples: Snow, Thunderstorm, Tornado</a:t>
          </a:r>
        </a:p>
      </dsp:txBody>
      <dsp:txXfrm>
        <a:off x="0" y="1858390"/>
        <a:ext cx="7698006" cy="463680"/>
      </dsp:txXfrm>
    </dsp:sp>
    <dsp:sp modelId="{6DBAF8E9-4997-46F6-915A-BEC13B21954D}">
      <dsp:nvSpPr>
        <dsp:cNvPr id="0" name=""/>
        <dsp:cNvSpPr/>
      </dsp:nvSpPr>
      <dsp:spPr>
        <a:xfrm>
          <a:off x="0" y="2326971"/>
          <a:ext cx="7698006" cy="6715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Cancellation Code ‘C’ – National Security</a:t>
          </a:r>
        </a:p>
      </dsp:txBody>
      <dsp:txXfrm>
        <a:off x="32784" y="2359755"/>
        <a:ext cx="7632438" cy="606012"/>
      </dsp:txXfrm>
    </dsp:sp>
    <dsp:sp modelId="{4B1F6969-1470-421C-B136-57107462B522}">
      <dsp:nvSpPr>
        <dsp:cNvPr id="0" name=""/>
        <dsp:cNvSpPr/>
      </dsp:nvSpPr>
      <dsp:spPr>
        <a:xfrm>
          <a:off x="0" y="2993650"/>
          <a:ext cx="7698006" cy="46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4412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/>
            <a:t>Examples: Bomb Threat, Hijacking, Prisoner Transport</a:t>
          </a:r>
        </a:p>
      </dsp:txBody>
      <dsp:txXfrm>
        <a:off x="0" y="2993650"/>
        <a:ext cx="7698006" cy="463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f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8/25/2022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accent5"/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fif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jfif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accent5"/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511F85B-5967-428B-BE8B-819A79813D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t="9418" b="6313"/>
          <a:stretch/>
        </p:blipFill>
        <p:spPr>
          <a:xfrm>
            <a:off x="-23838" y="260598"/>
            <a:ext cx="11936205" cy="6619740"/>
          </a:xfrm>
          <a:prstGeom prst="rect">
            <a:avLst/>
          </a:prstGeom>
        </p:spPr>
      </p:pic>
      <p:sp>
        <p:nvSpPr>
          <p:cNvPr id="36" name="Snip Diagonal Corner Rectangle 6">
            <a:extLst>
              <a:ext uri="{FF2B5EF4-FFF2-40B4-BE49-F238E27FC236}">
                <a16:creationId xmlns:a16="http://schemas.microsoft.com/office/drawing/2014/main" id="{28DA8D05-CF65-4382-8BF4-2A08754DB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gradFill>
            <a:gsLst>
              <a:gs pos="2000">
                <a:schemeClr val="dk2">
                  <a:tint val="97000"/>
                  <a:hueMod val="92000"/>
                  <a:satMod val="169000"/>
                  <a:lumMod val="164000"/>
                  <a:alpha val="79000"/>
                </a:schemeClr>
              </a:gs>
              <a:gs pos="100000">
                <a:schemeClr val="dk2">
                  <a:shade val="96000"/>
                  <a:satMod val="120000"/>
                  <a:lumMod val="90000"/>
                  <a:alpha val="88000"/>
                </a:schemeClr>
              </a:gs>
            </a:gsLst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583" y="872067"/>
            <a:ext cx="6767736" cy="2486049"/>
          </a:xfrm>
        </p:spPr>
        <p:txBody>
          <a:bodyPr>
            <a:normAutofit/>
          </a:bodyPr>
          <a:lstStyle/>
          <a:p>
            <a:r>
              <a:rPr lang="en-US" dirty="0"/>
              <a:t>AERO Flight Delays  and cancellations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3615" y="3404043"/>
            <a:ext cx="4693864" cy="9144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dirty="0">
                <a:solidFill>
                  <a:schemeClr val="tx1"/>
                </a:solidFill>
              </a:rPr>
              <a:t>Name: Jessica Williams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solidFill>
                  <a:schemeClr val="tx1"/>
                </a:solidFill>
              </a:rPr>
              <a:t>Focus: Customer Retention and Operational Disruption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solidFill>
                  <a:schemeClr val="tx1"/>
                </a:solidFill>
              </a:rPr>
              <a:t>Date: 24AUG2022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0C6252F-9468-4CFE-8A28-0DFE703FB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11344" y="9144"/>
            <a:ext cx="6080656" cy="6163733"/>
            <a:chOff x="6108170" y="8467"/>
            <a:chExt cx="6080656" cy="6163733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873F8F7-6FEE-4BB3-94A3-78B5C2FF1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F5B2264-1E71-4A5B-ABFC-2832FD78E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6E0A76D-9460-46B8-BD58-9E9BF9CEB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7E3790F-67C5-42CD-B933-75C6F3250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EF3C2C4-F6BB-4D14-8577-3649162D0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A picture containing aircraft, transport, airplane&#10;&#10;Description automatically generated">
            <a:extLst>
              <a:ext uri="{FF2B5EF4-FFF2-40B4-BE49-F238E27FC236}">
                <a16:creationId xmlns:a16="http://schemas.microsoft.com/office/drawing/2014/main" id="{E36C57B0-A8B0-B997-ECBD-9326ADCB8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" y="5591387"/>
            <a:ext cx="1903380" cy="126661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7310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1" y="329156"/>
            <a:ext cx="11626762" cy="6528844"/>
          </a:xfrm>
          <a:prstGeom prst="rect">
            <a:avLst/>
          </a:prstGeom>
        </p:spPr>
      </p:pic>
      <p:pic>
        <p:nvPicPr>
          <p:cNvPr id="9" name="Picture 8" descr="A picture containing aircraft, transport, airplane&#10;&#10;Description automatically generated">
            <a:extLst>
              <a:ext uri="{FF2B5EF4-FFF2-40B4-BE49-F238E27FC236}">
                <a16:creationId xmlns:a16="http://schemas.microsoft.com/office/drawing/2014/main" id="{ED57810D-9364-39B5-6AEF-DF42676AD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66787"/>
            <a:ext cx="1940348" cy="1291213"/>
          </a:xfrm>
          <a:prstGeom prst="rect">
            <a:avLst/>
          </a:prstGeom>
        </p:spPr>
      </p:pic>
      <p:graphicFrame>
        <p:nvGraphicFramePr>
          <p:cNvPr id="41" name="Content Placeholder 2">
            <a:extLst>
              <a:ext uri="{FF2B5EF4-FFF2-40B4-BE49-F238E27FC236}">
                <a16:creationId xmlns:a16="http://schemas.microsoft.com/office/drawing/2014/main" id="{910C8E28-187A-4963-0673-87AD2DC52B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9461084"/>
              </p:ext>
            </p:extLst>
          </p:nvPr>
        </p:nvGraphicFramePr>
        <p:xfrm>
          <a:off x="2561729" y="2467382"/>
          <a:ext cx="7698006" cy="3508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237" y="522793"/>
            <a:ext cx="10586616" cy="1507067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are contributing factors for current low-performing customer retention and high operational disruptions?</a:t>
            </a: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5" name="Add-in 4" title="Microsoft Power BI">
                <a:extLst>
                  <a:ext uri="{FF2B5EF4-FFF2-40B4-BE49-F238E27FC236}">
                    <a16:creationId xmlns:a16="http://schemas.microsoft.com/office/drawing/2014/main" id="{5B4D58BF-79DF-7B5C-3A02-A173539758A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67344422"/>
                  </p:ext>
                </p:extLst>
              </p:nvPr>
            </p:nvGraphicFramePr>
            <p:xfrm>
              <a:off x="268446" y="192946"/>
              <a:ext cx="11677477" cy="6476301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Add-in 4" title="Microsoft Power BI">
                <a:extLst>
                  <a:ext uri="{FF2B5EF4-FFF2-40B4-BE49-F238E27FC236}">
                    <a16:creationId xmlns:a16="http://schemas.microsoft.com/office/drawing/2014/main" id="{5B4D58BF-79DF-7B5C-3A02-A173539758A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8446" y="192946"/>
                <a:ext cx="11677477" cy="647630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6006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78E1C-7CC5-9DD6-0915-28543919B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397" y="-8389"/>
            <a:ext cx="10981189" cy="931177"/>
          </a:xfrm>
        </p:spPr>
        <p:txBody>
          <a:bodyPr>
            <a:normAutofit fontScale="90000"/>
          </a:bodyPr>
          <a:lstStyle/>
          <a:p>
            <a:r>
              <a:rPr lang="en-US" dirty="0"/>
              <a:t>Are there any relations between cancelations and delays?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 title="Microsoft Power BI">
                <a:extLst>
                  <a:ext uri="{FF2B5EF4-FFF2-40B4-BE49-F238E27FC236}">
                    <a16:creationId xmlns:a16="http://schemas.microsoft.com/office/drawing/2014/main" id="{0F6FA34E-5DB3-C9F7-A136-C5BE27D65F98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180530478"/>
                  </p:ext>
                </p:extLst>
              </p:nvPr>
            </p:nvGraphicFramePr>
            <p:xfrm>
              <a:off x="362125" y="1048624"/>
              <a:ext cx="11467750" cy="5712903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 title="Microsoft Power BI">
                <a:extLst>
                  <a:ext uri="{FF2B5EF4-FFF2-40B4-BE49-F238E27FC236}">
                    <a16:creationId xmlns:a16="http://schemas.microsoft.com/office/drawing/2014/main" id="{0F6FA34E-5DB3-C9F7-A136-C5BE27D65F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2125" y="1048624"/>
                <a:ext cx="11467750" cy="571290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847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1" y="329156"/>
            <a:ext cx="11626762" cy="6528844"/>
          </a:xfrm>
          <a:prstGeom prst="rect">
            <a:avLst/>
          </a:prstGeom>
        </p:spPr>
      </p:pic>
      <p:pic>
        <p:nvPicPr>
          <p:cNvPr id="9" name="Picture 8" descr="A picture containing aircraft, transport, airplane&#10;&#10;Description automatically generated">
            <a:extLst>
              <a:ext uri="{FF2B5EF4-FFF2-40B4-BE49-F238E27FC236}">
                <a16:creationId xmlns:a16="http://schemas.microsoft.com/office/drawing/2014/main" id="{ED57810D-9364-39B5-6AEF-DF42676AD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66787"/>
            <a:ext cx="1940348" cy="1291213"/>
          </a:xfrm>
          <a:prstGeom prst="rect">
            <a:avLst/>
          </a:prstGeom>
        </p:spPr>
      </p:pic>
      <p:graphicFrame>
        <p:nvGraphicFramePr>
          <p:cNvPr id="41" name="Content Placeholder 2">
            <a:extLst>
              <a:ext uri="{FF2B5EF4-FFF2-40B4-BE49-F238E27FC236}">
                <a16:creationId xmlns:a16="http://schemas.microsoft.com/office/drawing/2014/main" id="{910C8E28-187A-4963-0673-87AD2DC52B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0254526"/>
              </p:ext>
            </p:extLst>
          </p:nvPr>
        </p:nvGraphicFramePr>
        <p:xfrm>
          <a:off x="2561729" y="2467382"/>
          <a:ext cx="7698006" cy="3508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237" y="522793"/>
            <a:ext cx="10586616" cy="1507067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are contributing factors for current low-performing customer retention and high operational disruptions?</a:t>
            </a:r>
          </a:p>
        </p:txBody>
      </p:sp>
    </p:spTree>
    <p:extLst>
      <p:ext uri="{BB962C8B-B14F-4D97-AF65-F5344CB8AC3E}">
        <p14:creationId xmlns:p14="http://schemas.microsoft.com/office/powerpoint/2010/main" val="760274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731F-25D5-CBF1-45A4-35C004754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38B5A-9DDC-0EF1-59DF-A7E39A4E4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49556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webextensions/webextension1.xml><?xml version="1.0" encoding="utf-8"?>
<we:webextension xmlns:we="http://schemas.microsoft.com/office/webextensions/webextension/2010/11" id="{A304F29C-5393-4413-B22E-E70F34E4A7D6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rgb(255,255,255)&quot;"/>
    <we:property name="bookmark" value="&quot;H4sIAAAAAAAAA91Y3W/aSBD/V05+6Qs6+fsjb8bAiQsXIkhJpSo6jXcHZ1tjW2uTC43yv9/sGpqQEieXNqcoPCB2vnZmfuOZMTcGF3WVw+YEVmgcGf2y/LoC+fU3y+gZxT7NY54ZIEcWRRhYgR2moUtSZdWIsqiNoxujAZlhsxD1GnJlkIifjcgxw8jHNLBsO3Ity+MRGBc9A/L8FDIls4S8xp5RoazLAnLxDVsTxGrkGm97Bl5XeSlBXTRvoEF12RWJ05kctH53yA9gjbjCObKmpc6wKmWzO/eMuv2lHd3nKWP6wqQsGhAFGVa0wHZCCtR0fWS+FyK3yXGi16LI8q2Ld7pnm0olq8HrJi2vVV7SL2RfWbq9pRAOpoG0lyJvthemm+F1JSlnlMnWWsyvoGDIyVwrp8QWu8DtnjGS5UorbPFbkuSwaESzocMoF9llQ5TWN/OWsn5+iRK1BgXLxS7+pFxVIEX98HQsCm4cWT1jgstGseIsk5jBTk85jHX93Uq+Xh2gz8u1ZDjD5d1B+6rycipLAl77m8QnyXAyic/G05O/k+lgqAVG62ILk6eOMx0T2ZkIykeLwALytbJomxNSoc9FWzP3XPh5vx+m9SXOX5b/JBKpgLmCo3eze8RGGlxggelFnsXcwE9tFgKmEaG3rYWE1LJSCkYxv3Y5jB8ko96K/HJ4yQUNnrrg80FMP8QflNzFQVRfD7gfkDqIwq/3Zjob/zF+A34k8Ww2Hs4O+KBQ6GyBLF/XBCPyPsjkEmSz3wzpIDnK/kbX1EDIXRem+h2+uWdWVWg7WUjvy70RsgVg8/wn49kZv9ADwzPD1E49F1MWohsAd13/5eOHg51GPgffY7bFuYUp/IQ1J+KRmboQ+JaZMtP00Atfbg2tgFtsaVph4PgAkelG5uOjca9lIgMz9IPAcj3bgsghff6uWub3mni6UZ6f6E7Ze6yPxp3s4aKTPYo62SfHneyP3XfH80523+9kDyad7Om0k7349Orz5XAntX6Y/47pMkAOJktpT0T17b2jYt4fbc8o6MHovBv4YXfFT+JPT/C7627+Z9Jdtmfdldf/OOvk/zXojm8aH79ybXZtG9b/um38lx3s3lvR21/yn1yXKoHvYEvSW0GwDDk4jmNyB8OI8yCwX74VLGFpcXQwcsF1AVxEnj5pTawgw4e2tLk7irFCmem/EMp1U1fA8BSKtglWbdQCtRwVFxRcwah/y0feOvXfF7v3Tvr8C9J3UylUEQAA&quot;"/>
    <we:property name="creatorTenantId" value="&quot;674d3e6c-45f7-42e9-938c-fcd01e3ff57c&quot;"/>
    <we:property name="datasetId" value="&quot;7565fb8e-8737-44fe-a616-b95cda0fd31d&quot;"/>
    <we:property name="embedUrl" value="&quot;/reportEmbed?reportId=80f031d8-0f5f-4bc5-b736-104c7fc991ce&amp;config=eyJjbHVzdGVyVXJsIjoiaHR0cHM6Ly9XQUJJLVVTLUNFTlRSQUwtQS1QUklNQVJZLXJlZGlyZWN0LmFuYWx5c2lzLndpbmRvd3MubmV0IiwiZW1iZWRGZWF0dXJlcyI6eyJtb2Rlcm5FbWJlZCI6dHJ1ZSwidXNhZ2VNZXRyaWNzVk5leHQiOnRydWV9fQ%3D%3D&amp;disableSensitivityBanner=true&quot;"/>
    <we:property name="initialStateBookmark" value="&quot;H4sIAAAAAAAAA91Y32/bOAz+Vw5+2UtwsPzbfXOcZMglTYqkSwcMxUBbjKvNsQ1Z6TUr+r+fJCfXNkudrVuHon4IIlL8RPGjKNq3BmV1lcNmAis0ToxuWX5dAf/6FzE6RrGVTaej02g2+jyJTvtSXFaClUVtnNwaAniGYsHqNeQKQQo/XXYMyPMzyNRoCXmNHaNCXpcF5OwbNpOlSvA13nUMvKnykoOCnAsQqGCv5XQ5lmuTv225IqSCXeMcU9FIZ1iVXOzGHaNu/mmXHusUmF4wLgsBrJDASuZbdoA+MR0PU88NkFohKHnNiizfunhve76pVBwE3oikvFERSL5IfIV0dye3ENpmEHqY+MSyQocQlzZoS5aL7YLJpn9TcRkdGbMGLaLXUKRIJVwzT01b7DZudYwBL1faYEvNUs7sF4KJjRwMcpZdCSlpfDPvZNQvrpCjtpCbpWy3/7hcVcBZvT8asYIaJ6RjjHEplCrKMo4Z7OyUw1jX/6Pk69UB+bxc8xRnuLwfaF9VXM54KYnX/sbRJO6Px9H5cDr5HE97fT1hsC62NLlqONN7kjhjJuPRMLCAfK0QLXMsTeRz2eTMAxd+3e/9sD7H+avy35ijTGCq6Ojc7k7PQJMLqW+6oUtSx/cSKw0Ak1Cyt82FWJplJWep3PNLp8NwLxj1dspvp1e6oMlTC3w6yOm76J2ad3mQ1Zcj7jumDrLw+72Zzobvh6/AjziazYb92QEfFAutJTDN17WkEWkXeHwFXDwuhnLAKfLuRudUj/FdFZb52391Z1ZlaHOzSLsvD66QLQGbHz8ZP8X8pb40XDNIrMR1MEkDdHygjuM9/wqiYCWhR8FzU4tQSjCBX0CzQxqaiQO+R8wkNU0X3eD5aEh8StKlSQLf9gBC0wnNp6/HR2UTUzADz/eJ41oEQlva0zdVNncn8QeK5cVEV8vOU7U0alX3F63qQdiqnoxa1R/a147mrequ16rujVvV02mrevHxxe+Yw9WUfNcD2KaTAlIw00T2iqh+3TeUzHtF7nhC9wYX7cT32zN+HH08om/Pu/k/cXvanrdnXvfDrFV/2mvf3zQavXButnUc5I92HD/Thz14M3r9jf7Rlqli+AY6Jd0V+MuAgm3bJrUxCCn1fev5XcESloSijaEDjgPgINLkKBpbQYb7WBruXmKskGf6M0K5FnUFKZ5B0RTBqtk1Qz1PJhcUVNGo//Mn3jz1JwxDLyJ9YUmORwzUh43du6p8/gOzN+ugYxEAAA==&quot;"/>
    <we:property name="isFiltersActionButtonVisible" value="true"/>
    <we:property name="isFooterCollapsed" value="true"/>
    <we:property name="pageDisplayName" value="&quot;Airport &amp; Airline Cancellations &quot;"/>
    <we:property name="reportEmbeddedTime" value="&quot;2022-08-25T14:33:41.307Z&quot;"/>
    <we:property name="reportName" value="&quot;Aero Flight Delays - Jessica Williams&quot;"/>
    <we:property name="reportState" value="&quot;CONNECTED&quot;"/>
    <we:property name="reportUrl" value="&quot;/links/FGgshdfwcM?ctid=674d3e6c-45f7-42e9-938c-fcd01e3ff57c&amp;pbi_source=linkShare&quot;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267DEB9A-457F-4CE9-9FFF-B2BB0B0F2DBD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rgb(255,255,255)&quot;"/>
    <we:property name="bookmark" value="&quot;H4sIAAAAAAAAA+1ZbW/iOBD+K6t86Rd0svOe/UYh3FWLaEV79FarqnLsCfVuSCIn9Mqt+O9nOymlFEKXFoRWRaqEPePx45lnPB7602C8yBMyG5AJGJ+N0yz7MSHixydstIz0+Zxjxm7kY4zBdbCLqWVZSivLS56lhfH5p1ESMYZyxIspSZRBOfntpmWQJLkgYzWKSVJAy8hBFFlKEv4fVMpSVIopzFsGPORJJogyeVmSEpTZe6kuxxIK/sOSOxJa8nu4BFpWs0PIM1HW49i2qOlGLkKuI9FajgO2XFNUUg1zu77aVAPrZGlJeCoBqLnA8pgFnudCFJk+BYqpp+ZjnpS1SjQLH3Ihzy29McuV+9rsnqQUmARR6Sm10eORzJbRE9lEL6hjEEvNMC15OZODXsLHd+VtR5lIElKdoWVcadtoLr17fQcC9HoJlvHKJ2owyYngxeroC0+Z3rYPcalE7fFYwJg8rlPwoSgWVpLpZM38ZTYVFIYQPw008rkM4YXIZIA1+m54cdsN++2vt4PwWgt707QOG1LDoTqdstHn0jMk0b4hyVRZMz3Ul2vk56YixtL+bwfd7OFfPcdd9m9HgOQrUxOtNwQfv4z++8b7Ly4dLejdrA/3kLz00kL+UvTokZE0XaVoHflX0gNr19UnXRgxnrm617/ttq9CrbkExehK5356mlDi+gDGVyDC2MomhN2NdDq4T1YjvF+/LLMTL7GzI6fGmeBUumrVJe+fRJ32oBP2++2rs/PBbee8G77AhvaIbRXN+fDsz7ONOBRFCp6Ok7pAPVWEKhNlqYsSCB9U/Yu+y0qiLn+5JhMMxOlMp2eXi8cSJdMvPOL7Sx5XTrlRRKjpWC5DAUXMI55PD1Ld3uF+w4epZ+sp/ORLZ/stdLiSthP4F+lYPwJ7OriEesgJHExtz41M6hOIAhm9tSm7XzqcrTijqFXePbwSgg6e2uDb2pietE+U3s3aqO4vcMd5cR4OR6c9HJ6Fw10ub5pMCxlGYKdEdO6IKI/mGt8hZxVDq45Irvu+1ObUAZi9PjNe7XHF9ZaBbRQDtTBDLooiFGATf7RDH+3QRzv00Q59tENHVDnfsy1byuDjf75ufQjkHI6r/r+xjTvUS+A5k6vXQMxiHzEk/5jru9ixwYTNr4FnbYVvoQD5ECEbmfKL76PA+q3aisW7aXszcT3Q3URrU6/RbhSHo0ZxL2gUD740iv9u3rt92Sg+dRvF3X6j+Py8UTz6Z+892M7dRpFwKhm7fMUYExBjnR2MlERzLK/24lDJM6bFoPNlg0NJwenJYw2fb8j9Bd/20wNElAbMtRFGfkSYYwfgaODNP57BQxllKz+eKWsWdsC0LUA2DjzsEkQca3drpgMus0zkAHMkLuIHNnsDNtdFLrURAt9GhJg+8pzdraE4poBighAiEbNZQG1/qzU+IZI1K7a0uXXUyqZlkRMKFySFNRST1CIpA7aFZvpfdguSzef/A05/1bgyHAAA&quot;"/>
    <we:property name="creatorTenantId" value="&quot;674d3e6c-45f7-42e9-938c-fcd01e3ff57c&quot;"/>
    <we:property name="datasetId" value="&quot;7565fb8e-8737-44fe-a616-b95cda0fd31d&quot;"/>
    <we:property name="embedUrl" value="&quot;/reportEmbed?reportId=80f031d8-0f5f-4bc5-b736-104c7fc991ce&amp;config=eyJjbHVzdGVyVXJsIjoiaHR0cHM6Ly9XQUJJLVVTLUNFTlRSQUwtQS1QUklNQVJZLXJlZGlyZWN0LmFuYWx5c2lzLndpbmRvd3MubmV0IiwiZW1iZWRGZWF0dXJlcyI6eyJtb2Rlcm5FbWJlZCI6dHJ1ZSwidXNhZ2VNZXRyaWNzVk5leHQiOnRydWV9fQ%3D%3D&amp;disableSensitivityBanner=true&quot;"/>
    <we:property name="initialStateBookmark" value="&quot;H4sIAAAAAAAAA+1ZbW/iOBD+K6t86Rd0ct6T/ZZCuKvKQkV77a5WFXLsCfVuSCIn9Mqt+O9nOymlFEKXFoROrYRUz9jj8TPPeDzwS6OsyBM86+MJaJ+10yz7OcH85ydda2lpLRsMzr8Ew/NRP/gSCnGWlyxLC+3zL63EfAzlNSumOJEWhPD7bUvDSXKBx3IU46SAlpYDL7IUJ+xfqCYLVcmnMG9p8JAnGcfS5GWJS5Bm78V0MRZ763+YYkdMSnYPl0DKSjqEPONlPY4tkxhO5CDk2JGnm7YNllhTVFrl5vb5clPlWDtLS8xS4YCU+aZLTXBdB6LI8AgQnbhSHrOkrKdEs/Ah5+LcAo1ZLvEK6D1OCVDhRDVPTrt+PJLR0ro8m6gFNeixmBmmJStnYtBN2PiuHLWliSTB1Rla2pWyjeYC3Zs74KDWC2cpqzCRg0mOOStWR+cspWrbHsSlVAXjMYcxflwn3YeiWFhJppM18stsygkMIX4aKM/nIoQXPBMBVt53wotRJ+wF30b98EYpu9O0DhuSw6E8nbTRYwIZnChscDKV1gwX9cQa8XdbEWNp/7c73Yzw757jLvunzUHwlUpB6w3B119G/33j/RcTQHNyN+vBPSQvUVroX6oeEbkWpqsUrSP/SnroCrr6pAsj2jOou71RJ7gK1cwlV7SOAPfTk0Cq6wNo3wBzbSubkO5spNPBMVmN8H5xWWanvsTOthCNM86IgGoVkvdPonbQb4e9XnB1NuiP2oNO+MI3tEffVr0ZDM/+PNvoh6RIwdJxUheop4pQZaIodVEC4YOsf9EPUUnk5S/WZJwCP52p9Oww/liiRPqFR3x/ieMKkRNFmBi26VDkE0Rd7HrkINXtHe43/TD1bD2Fn7C0t99ChytpOzn/Ih3rV19XBRcTF9m+rRPLdSKDeBgiX0Rvbcrulw5nK2AU9ZR3D69wQQVPbvB9bUxPghM573ZtVPcXuOO8OA/nRzsYDs/C4S6XN0mmhQgj0FPM23eYl0dzje+Qs5KhVUck1v1YanPqAMxenxmvRlxyvaXpFoqBmDpFDooi5OuG/tEOfbRDH+3QRzv00Q4dUeV8z7ZsKYOP//m69SGQMziu+v/GNu5QL4HnTK5eAzGNPUSR+FDHc3TbAgM2vwaetRWeiXzkQYQsZIh/PA/55v+qrVi8m7Y3Ezd91U20NvUaQaM6vG5Ud/1Gdf+8Uf13897BZaP61GlUd3qN6sGgUX39de892M7dRpEwIhi7fMVoE+BjlR0Ul1hxLK/2YlDpM6rUoPJlA6C4YOTksYbPN+T+gm/76QEiQnzqWEhHXoSpbflgK8ebvzyDhzLKVr48k9ZM3QbDMgFZuu/qDkbYNne3ZtjgUNNANlBb+IU936Jv8M1xkEMshMCzEMaGh1x7d2sojgmgGCOEcEQt6hPL22qNTbBgzYotZW4dtbJpWeSYwAVOYQ3FBLVwSoFuoZn6yU5TmwhfWJRs46X8IW9Byvn8P0g+h+RTHAAA&quot;"/>
    <we:property name="isFiltersActionButtonVisible" value="true"/>
    <we:property name="pageDisplayName" value="&quot;Airline Cancellation Relation to Airport Delays&quot;"/>
    <we:property name="reportEmbeddedTime" value="&quot;2022-08-25T14:38:41.766Z&quot;"/>
    <we:property name="reportName" value="&quot;Aero Flight Delays - Jessica Williams&quot;"/>
    <we:property name="reportState" value="&quot;CONNECTED&quot;"/>
    <we:property name="reportUrl" value="&quot;/links/FGgshdfwcM?ctid=674d3e6c-45f7-42e9-938c-fcd01e3ff57c&amp;pbi_source=linkShare&amp;bookmarkGuid=d46eaa9e-88a0-4193-bb12-8b01be3c4191&quot;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699</TotalTime>
  <Words>160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Century Gothic</vt:lpstr>
      <vt:lpstr>Wingdings 3</vt:lpstr>
      <vt:lpstr>Slice</vt:lpstr>
      <vt:lpstr>AERO Flight Delays  and cancellations</vt:lpstr>
      <vt:lpstr>What are contributing factors for current low-performing customer retention and high operational disruptions?</vt:lpstr>
      <vt:lpstr>PowerPoint Presentation</vt:lpstr>
      <vt:lpstr>Are there any relations between cancelations and delays?</vt:lpstr>
      <vt:lpstr>What are contributing factors for current low-performing customer retention and high operational disruptions?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AERO Flight Delays  and cancellations</dc:title>
  <dc:creator>Jessica WILLIAMS</dc:creator>
  <cp:lastModifiedBy>Jessica WILLIAMS</cp:lastModifiedBy>
  <cp:revision>4</cp:revision>
  <dcterms:created xsi:type="dcterms:W3CDTF">2022-08-25T03:55:30Z</dcterms:created>
  <dcterms:modified xsi:type="dcterms:W3CDTF">2022-08-25T15:35:25Z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